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79" r:id="rId4"/>
    <p:sldId id="284" r:id="rId5"/>
    <p:sldId id="280" r:id="rId6"/>
    <p:sldId id="278" r:id="rId7"/>
    <p:sldId id="281" r:id="rId8"/>
    <p:sldId id="282" r:id="rId9"/>
    <p:sldId id="283" r:id="rId10"/>
    <p:sldId id="257" r:id="rId11"/>
    <p:sldId id="258" r:id="rId12"/>
    <p:sldId id="261" r:id="rId13"/>
    <p:sldId id="307" r:id="rId14"/>
    <p:sldId id="285" r:id="rId15"/>
    <p:sldId id="286" r:id="rId16"/>
    <p:sldId id="287" r:id="rId17"/>
    <p:sldId id="293" r:id="rId18"/>
    <p:sldId id="288" r:id="rId19"/>
    <p:sldId id="294" r:id="rId20"/>
    <p:sldId id="289" r:id="rId21"/>
    <p:sldId id="290" r:id="rId22"/>
    <p:sldId id="291" r:id="rId23"/>
    <p:sldId id="292"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17C"/>
    <a:srgbClr val="C45D08"/>
    <a:srgbClr val="B55607"/>
    <a:srgbClr val="B144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1/9/2011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1/9/2011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1/9/2011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1/9/2011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ESİMLERİM\SUNU RESİMLERİ\YAZISIZ RESİMLER\AİLE VE ÇOCUK\ÇOCUK RESİMLERİ\ÇOCUK34.jpg"/>
          <p:cNvPicPr>
            <a:picLocks noChangeAspect="1" noChangeArrowheads="1"/>
          </p:cNvPicPr>
          <p:nvPr/>
        </p:nvPicPr>
        <p:blipFill>
          <a:blip r:embed="rId2"/>
          <a:srcRect/>
          <a:stretch>
            <a:fillRect/>
          </a:stretch>
        </p:blipFill>
        <p:spPr bwMode="auto">
          <a:xfrm>
            <a:off x="500034" y="1428735"/>
            <a:ext cx="7715304" cy="4422235"/>
          </a:xfrm>
          <a:prstGeom prst="rect">
            <a:avLst/>
          </a:prstGeom>
          <a:noFill/>
        </p:spPr>
      </p:pic>
      <p:sp>
        <p:nvSpPr>
          <p:cNvPr id="7" name="6 Metin kutusu"/>
          <p:cNvSpPr txBox="1"/>
          <p:nvPr/>
        </p:nvSpPr>
        <p:spPr>
          <a:xfrm>
            <a:off x="500034" y="214290"/>
            <a:ext cx="7715304" cy="861774"/>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5000" b="1" dirty="0" smtClean="0"/>
              <a:t> AİLE VE İLETİŞİM</a:t>
            </a:r>
            <a:endParaRPr lang="tr-TR" sz="5000" b="1" dirty="0"/>
          </a:p>
        </p:txBody>
      </p:sp>
      <p:sp>
        <p:nvSpPr>
          <p:cNvPr id="6" name="5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85728"/>
            <a:ext cx="8286808" cy="1862048"/>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solidFill>
                  <a:schemeClr val="bg1"/>
                </a:solidFill>
                <a:latin typeface="Lucida Sans" pitchFamily="34" charset="0"/>
                <a:ea typeface="Arial Unicode MS" pitchFamily="34" charset="-128"/>
                <a:cs typeface="Arial Unicode MS" pitchFamily="34" charset="-128"/>
              </a:rPr>
              <a:t>Eşler nasıl bir disiplin uygulayacakları konusunda aralarında konuşmalı ve kuralları belirlemelidirler. Disiplinin yanlış davranışları cezalandırmak değil, doğru davranışları öğretmek olarak görülmesi çok önemlidir.</a:t>
            </a:r>
            <a:endParaRPr lang="tr-TR" sz="2300" b="1" dirty="0">
              <a:solidFill>
                <a:schemeClr val="bg1"/>
              </a:solidFill>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921027"/>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Başka biri sizi eleştirirken sizinle nasıl konuşmasını istiyorsanız, siz de çocuğunuzla o şekilde konuşun. </a:t>
            </a:r>
          </a:p>
          <a:p>
            <a:pPr algn="ctr"/>
            <a:r>
              <a:rPr lang="tr-TR" sz="2300" b="1" dirty="0" smtClean="0">
                <a:latin typeface="Lucida Sans" pitchFamily="34" charset="0"/>
                <a:ea typeface="Arial Unicode MS" pitchFamily="34" charset="-128"/>
                <a:cs typeface="Arial Unicode MS" pitchFamily="34" charset="-128"/>
              </a:rPr>
              <a:t>İsim takma, bağırma veya saygısız tutumlara başvurmayın.</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Çocuğunuzun kendisini güvende hissedeceği bir ev ortamı oluşturun. Çocuğunuzu olduğu gibi kabul edin. Çocukların duydukları şeylerin kendileri hakkındaki duygularını etkileyeceğini unutmayın.</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2285992"/>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Saygılı ve destekleyici bir dil kullanın. Bu bakımdan genel kural şudur: Çocuklarınızla konuşurken, çocuğunuzun kendisini anlatırken hangi kelimeleri kullandığını duymak istiyorsanız, siz de o kelimeleri kullanın.</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Davranışı çocuğunuzun kişiliğinden ayırın. Örneğin beni hayal kırıklığına uğrattın demek yerine hangi davranışı veya seçimini beğenmediğinizi ve neden beğenmediğinizi belirtin.</a:t>
            </a:r>
            <a:endParaRPr lang="tr-TR" sz="2300" b="1" dirty="0">
              <a:latin typeface="Lucida Sans" pitchFamily="34" charset="0"/>
              <a:ea typeface="Arial Unicode MS" pitchFamily="34" charset="-128"/>
              <a:cs typeface="Arial Unicode MS" pitchFamily="34" charset="-128"/>
            </a:endParaRPr>
          </a:p>
        </p:txBody>
      </p:sp>
      <p:sp>
        <p:nvSpPr>
          <p:cNvPr id="3" name="2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5362" name="Picture 2" descr="D:\RESİMLERİM\SUNU RESİMLERİ\YAZISIZ RESİMLER\DERS ÇALIŞMA VE DERSLER\DERS ÇALIŞMA 2\O-066-0435.jpg"/>
          <p:cNvPicPr>
            <a:picLocks noChangeAspect="1" noChangeArrowheads="1"/>
          </p:cNvPicPr>
          <p:nvPr/>
        </p:nvPicPr>
        <p:blipFill>
          <a:blip r:embed="rId2"/>
          <a:srcRect/>
          <a:stretch>
            <a:fillRect/>
          </a:stretch>
        </p:blipFill>
        <p:spPr bwMode="auto">
          <a:xfrm>
            <a:off x="1571604" y="1928802"/>
            <a:ext cx="5972964" cy="3929090"/>
          </a:xfrm>
          <a:prstGeom prst="rect">
            <a:avLst/>
          </a:prstGeom>
          <a:noFill/>
        </p:spPr>
      </p:pic>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Metin kutusu"/>
          <p:cNvSpPr txBox="1"/>
          <p:nvPr/>
        </p:nvSpPr>
        <p:spPr>
          <a:xfrm>
            <a:off x="1214414" y="285728"/>
            <a:ext cx="6929486"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ANNE BABA </a:t>
            </a:r>
            <a:r>
              <a:rPr lang="tr-TR"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İLETİŞİMİ</a:t>
            </a:r>
            <a:endParaRPr lang="tr-TR"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6386" name="Picture 2" descr="C:\Documents and Settings\UserXP\Desktop\family_guy_wallpaper_1280x1024_5.jpg"/>
          <p:cNvPicPr>
            <a:picLocks noChangeAspect="1" noChangeArrowheads="1"/>
          </p:cNvPicPr>
          <p:nvPr/>
        </p:nvPicPr>
        <p:blipFill>
          <a:blip r:embed="rId2"/>
          <a:srcRect/>
          <a:stretch>
            <a:fillRect/>
          </a:stretch>
        </p:blipFill>
        <p:spPr bwMode="auto">
          <a:xfrm>
            <a:off x="857224" y="1500174"/>
            <a:ext cx="7488083" cy="3602052"/>
          </a:xfrm>
          <a:prstGeom prst="rect">
            <a:avLst/>
          </a:prstGeom>
          <a:noFill/>
        </p:spPr>
      </p:pic>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34" y="285728"/>
            <a:ext cx="8286808" cy="446276"/>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Aile içinde olumlu iletişim nasıl olmalı?</a:t>
            </a:r>
            <a:endParaRPr lang="tr-TR" sz="2300" b="1" dirty="0">
              <a:latin typeface="Lucida Sans" pitchFamily="34" charset="0"/>
              <a:ea typeface="Arial Unicode MS" pitchFamily="34" charset="-128"/>
              <a:cs typeface="Arial Unicode MS" pitchFamily="34" charset="-128"/>
            </a:endParaRPr>
          </a:p>
        </p:txBody>
      </p:sp>
      <p:sp>
        <p:nvSpPr>
          <p:cNvPr id="5" name="4 Dikdörtgen"/>
          <p:cNvSpPr/>
          <p:nvPr/>
        </p:nvSpPr>
        <p:spPr>
          <a:xfrm>
            <a:off x="428596" y="928670"/>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Anne-baba ve çocuk arasındaki olumlu iletişim ailenin mutluluğunu artırır.  Ayrıca çocuğun bu iletişim tarzını model alarak hayatı boyunca sağlıklı sosyal ilişkiler kurmasına yardımcı olur ve kendini ifade yeteneği ile özgüvenini güçlendirir.</a:t>
            </a:r>
            <a:endParaRPr lang="tr-TR" sz="2300" b="1" dirty="0">
              <a:latin typeface="Lucida Sans" pitchFamily="34" charset="0"/>
              <a:ea typeface="Arial Unicode MS" pitchFamily="34" charset="-128"/>
              <a:cs typeface="Arial Unicode MS" pitchFamily="34" charset="-128"/>
            </a:endParaRPr>
          </a:p>
        </p:txBody>
      </p:sp>
      <p:sp>
        <p:nvSpPr>
          <p:cNvPr id="6" name="5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6147" name="Picture 3" descr="C:\Documents and Settings\UserXP\Desktop\Çocuk Ve İeletişim\Resimler\42-15539164.jpg"/>
          <p:cNvPicPr>
            <a:picLocks noChangeAspect="1" noChangeArrowheads="1"/>
          </p:cNvPicPr>
          <p:nvPr/>
        </p:nvPicPr>
        <p:blipFill>
          <a:blip r:embed="rId2"/>
          <a:srcRect/>
          <a:stretch>
            <a:fillRect/>
          </a:stretch>
        </p:blipFill>
        <p:spPr bwMode="auto">
          <a:xfrm>
            <a:off x="1857356" y="2928934"/>
            <a:ext cx="5283200" cy="2857500"/>
          </a:xfrm>
          <a:prstGeom prst="rect">
            <a:avLst/>
          </a:prstGeom>
          <a:noFill/>
        </p:spPr>
      </p:pic>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Çocuklar nasıl iletişim kuracaklarını anne-babalarını izleyerek öğrenirler. Dolayısıyla çocukların da bu önemli beceriyi öğrenebilmeleri için anne-babaların etkin iletişimciler olması gereklidir.</a:t>
            </a:r>
            <a:endParaRPr lang="tr-TR" sz="2300" b="1" dirty="0">
              <a:latin typeface="Lucida Sans" pitchFamily="34" charset="0"/>
              <a:ea typeface="Arial Unicode MS" pitchFamily="34" charset="-128"/>
              <a:cs typeface="Arial Unicode MS" pitchFamily="34" charset="-128"/>
            </a:endParaRPr>
          </a:p>
        </p:txBody>
      </p:sp>
      <p:sp>
        <p:nvSpPr>
          <p:cNvPr id="3" name="2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1266" name="Picture 2" descr="D:\RESİMLERİM\SUNU RESİMLERİ\YAZISIZ RESİMLER\DERS ÇALIŞMA VE DERSLER\Ev Ödevi 1\PE-121-0271.jpg"/>
          <p:cNvPicPr>
            <a:picLocks noChangeAspect="1" noChangeArrowheads="1"/>
          </p:cNvPicPr>
          <p:nvPr/>
        </p:nvPicPr>
        <p:blipFill>
          <a:blip r:embed="rId2"/>
          <a:srcRect/>
          <a:stretch>
            <a:fillRect/>
          </a:stretch>
        </p:blipFill>
        <p:spPr bwMode="auto">
          <a:xfrm>
            <a:off x="1714480" y="1857364"/>
            <a:ext cx="6024324" cy="4000528"/>
          </a:xfrm>
          <a:prstGeom prst="rect">
            <a:avLst/>
          </a:prstGeom>
          <a:noFill/>
        </p:spPr>
      </p:pic>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Zaman Ayırmak</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Çift olarak birlikte zaman geçirmek her ilişki için önemlidir. Ancak işin içinde çocuklar olduğunda baş başa geçirecek  zaman bulmak da kolay olmaz. Bu nedenle anne-babalar birlikte geçirecekleri özel zaman dilimlerini önceden saptamalıdırlar.</a:t>
            </a:r>
            <a:endParaRPr lang="tr-TR" sz="2300" b="1" dirty="0">
              <a:latin typeface="Lucida Sans" pitchFamily="34" charset="0"/>
              <a:ea typeface="Arial Unicode MS" pitchFamily="34" charset="-128"/>
              <a:cs typeface="Arial Unicode MS" pitchFamily="34" charset="-128"/>
            </a:endParaRPr>
          </a:p>
        </p:txBody>
      </p:sp>
      <p:sp>
        <p:nvSpPr>
          <p:cNvPr id="4" name="3 Dikdörtgen"/>
          <p:cNvSpPr/>
          <p:nvPr/>
        </p:nvSpPr>
        <p:spPr>
          <a:xfrm>
            <a:off x="500034" y="321468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Önemli olan anne-babanın düzenli olarak birlikte zaman geçirmesidir. Bu her gün olabilir, iki günde bir olabilir, haftada bir olabilir, yani anne-baba için ne şekilde uygunsa o şekilde ayarlanabilir.</a:t>
            </a:r>
            <a:endParaRPr lang="tr-TR" sz="2300"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Zaman Ayırmak</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Bu özel zaman birlikte konuşarak, beraber bir aktiviteye katılarak ya da anne ve babanın her ikisinin de ilgisini  çeken herhangi bir şeyi yaparak geçirilebilir. Önemli olan bu sürenin bir biçimde iletişim içerisinde geçirilmesidir.</a:t>
            </a:r>
            <a:endParaRPr lang="tr-TR" sz="2300" b="1" dirty="0">
              <a:latin typeface="Lucida Sans" pitchFamily="34" charset="0"/>
              <a:ea typeface="Arial Unicode MS" pitchFamily="34" charset="-128"/>
              <a:cs typeface="Arial Unicode MS" pitchFamily="34" charset="-128"/>
            </a:endParaRPr>
          </a:p>
        </p:txBody>
      </p:sp>
      <p:sp>
        <p:nvSpPr>
          <p:cNvPr id="4" name="3 Dikdörtgen"/>
          <p:cNvSpPr/>
          <p:nvPr/>
        </p:nvSpPr>
        <p:spPr>
          <a:xfrm>
            <a:off x="500034" y="321468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Ancak özel zaman kendiliğinden oluşmaz, planlanması ve her iki ebeveyn tarafından korunması gerekir. Baş başa zaman, iletişim kanallarının açık tutulması açısından son derece önemlidir.</a:t>
            </a:r>
            <a:endParaRPr lang="tr-TR" sz="2300"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3929090" cy="469359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Anne-baba arasındaki iletişimin bir diğer önemli kısmı da bu iletişimin nasıl etkin bir şekilde kurulabileceğinin bilinmesidir. Anne-babalar etkin bir iletişim kuramazsa, büyük olasılıkla başarısız iletişim yöntemlerini çocuklarına da </a:t>
            </a:r>
          </a:p>
          <a:p>
            <a:pPr algn="ctr"/>
            <a:r>
              <a:rPr lang="tr-TR" sz="2300" b="1" dirty="0" smtClean="0">
                <a:latin typeface="Lucida Sans" pitchFamily="34" charset="0"/>
                <a:ea typeface="Arial Unicode MS" pitchFamily="34" charset="-128"/>
                <a:cs typeface="Arial Unicode MS" pitchFamily="34" charset="-128"/>
              </a:rPr>
              <a:t>aktaracaklardır.</a:t>
            </a:r>
            <a:endParaRPr lang="tr-TR" sz="2300" b="1" dirty="0">
              <a:latin typeface="Lucida Sans" pitchFamily="34" charset="0"/>
              <a:ea typeface="Arial Unicode MS" pitchFamily="34" charset="-128"/>
              <a:cs typeface="Arial Unicode MS" pitchFamily="34" charset="-128"/>
            </a:endParaRPr>
          </a:p>
        </p:txBody>
      </p:sp>
      <p:pic>
        <p:nvPicPr>
          <p:cNvPr id="7171" name="Picture 3" descr="C:\Documents and Settings\UserXP\Desktop\Çocuk Ve İeletişim\Resimler\AXR002412.jpg"/>
          <p:cNvPicPr>
            <a:picLocks noChangeAspect="1" noChangeArrowheads="1"/>
          </p:cNvPicPr>
          <p:nvPr/>
        </p:nvPicPr>
        <p:blipFill>
          <a:blip r:embed="rId2"/>
          <a:srcRect/>
          <a:stretch>
            <a:fillRect/>
          </a:stretch>
        </p:blipFill>
        <p:spPr bwMode="auto">
          <a:xfrm>
            <a:off x="5000628" y="1000107"/>
            <a:ext cx="3714776" cy="4717175"/>
          </a:xfrm>
          <a:prstGeom prst="rect">
            <a:avLst/>
          </a:prstGeom>
          <a:noFill/>
        </p:spPr>
      </p:pic>
      <p:sp>
        <p:nvSpPr>
          <p:cNvPr id="6" name="5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8286808" cy="256993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 için sözler davranışlarla eşleşmelidir</a:t>
            </a:r>
          </a:p>
          <a:p>
            <a:pPr algn="ctr"/>
            <a:r>
              <a:rPr lang="tr-TR" sz="2300" b="1" dirty="0" smtClean="0">
                <a:latin typeface="Lucida Sans" pitchFamily="34" charset="0"/>
                <a:ea typeface="Arial Unicode MS" pitchFamily="34" charset="-128"/>
                <a:cs typeface="Arial Unicode MS" pitchFamily="34" charset="-128"/>
              </a:rPr>
              <a:t>Örneğin anne ya da babadan biri diğerine hiç kızgın olmadığını söylüyor, ancak aynı zamanda da yüzünde öfkeli bir ifade ile bakıyor, öfkeli bir ses tonu kullanıyor ve ellerini yumruk yaparak sıkıyorsa, sözler davranışlarla eşleşmiyor ve etkin bir iletişim gerçekleşmiyor demektir.</a:t>
            </a:r>
            <a:endParaRPr lang="tr-TR" sz="2300" b="1" dirty="0">
              <a:latin typeface="Lucida Sans" pitchFamily="34" charset="0"/>
              <a:ea typeface="Arial Unicode MS" pitchFamily="34" charset="-128"/>
              <a:cs typeface="Arial Unicode MS" pitchFamily="34" charset="-128"/>
            </a:endParaRPr>
          </a:p>
        </p:txBody>
      </p:sp>
      <p:sp>
        <p:nvSpPr>
          <p:cNvPr id="4" name="3 Dikdörtgen"/>
          <p:cNvSpPr/>
          <p:nvPr/>
        </p:nvSpPr>
        <p:spPr>
          <a:xfrm>
            <a:off x="500034" y="4000504"/>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Anne-babalar böyle davrandığında karmaşık mesajlar gönderirler. Anne-babalar duyguları konusunda dürüst olmalıdırlar.Eğer öfkeliyseler, öfkelerini ifade etmenin uygun yollarını bulmalıdırlar.</a:t>
            </a:r>
            <a:endParaRPr lang="tr-TR" sz="2300"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34" y="285728"/>
            <a:ext cx="8286808" cy="15081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Bütün çocuklar, doğru davranmayı öğrenmelerine yardımcı olacak kural ve beklentilere ihtiyacı vardır.  Bu kuralları çocuğumuza nasıl öğretebiliriz? Çocuğumuz kurallara uymadığında ne yapmalıyız?</a:t>
            </a:r>
            <a:endParaRPr lang="tr-TR" sz="2300" b="1" dirty="0">
              <a:latin typeface="Lucida Sans" pitchFamily="34" charset="0"/>
              <a:ea typeface="Arial Unicode MS" pitchFamily="34" charset="-128"/>
              <a:cs typeface="Arial Unicode MS" pitchFamily="34" charset="-128"/>
            </a:endParaRPr>
          </a:p>
        </p:txBody>
      </p:sp>
      <p:sp>
        <p:nvSpPr>
          <p:cNvPr id="3" name="2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5122" name="Picture 2" descr="D:\RESİMLERİM\SUNU RESİMLERİ\YAZISIZ RESİMLER\KAYGI-ŞİDDET-KORKU\ŞİDDET VE KORKU\42-15229638.jpg"/>
          <p:cNvPicPr>
            <a:picLocks noChangeAspect="1" noChangeArrowheads="1"/>
          </p:cNvPicPr>
          <p:nvPr/>
        </p:nvPicPr>
        <p:blipFill>
          <a:blip r:embed="rId2"/>
          <a:srcRect/>
          <a:stretch>
            <a:fillRect/>
          </a:stretch>
        </p:blipFill>
        <p:spPr bwMode="auto">
          <a:xfrm>
            <a:off x="1571604" y="1928802"/>
            <a:ext cx="5992826" cy="3914064"/>
          </a:xfrm>
          <a:prstGeom prst="rect">
            <a:avLst/>
          </a:prstGeom>
          <a:noFill/>
        </p:spPr>
      </p:pic>
    </p:spTree>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928670"/>
            <a:ext cx="2786082" cy="469359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Dokunmak mükemmel bir sözsüz iletişim yoludur.</a:t>
            </a:r>
          </a:p>
          <a:p>
            <a:pPr algn="ctr"/>
            <a:r>
              <a:rPr lang="tr-TR" sz="2300" b="1" dirty="0" smtClean="0">
                <a:latin typeface="Lucida Sans" pitchFamily="34" charset="0"/>
                <a:ea typeface="Arial Unicode MS" pitchFamily="34" charset="-128"/>
                <a:cs typeface="Arial Unicode MS" pitchFamily="34" charset="-128"/>
              </a:rPr>
              <a:t>Omzuna dokunmak, sarılmak duyulan memnuniyeti hem eşe, hem de çocuklara göstermenin çok güzel bir yoludur.</a:t>
            </a:r>
            <a:endParaRPr lang="tr-TR" sz="2300" b="1" dirty="0">
              <a:latin typeface="Lucida Sans" pitchFamily="34" charset="0"/>
              <a:ea typeface="Arial Unicode MS" pitchFamily="34" charset="-128"/>
              <a:cs typeface="Arial Unicode MS" pitchFamily="34" charset="-128"/>
            </a:endParaRPr>
          </a:p>
        </p:txBody>
      </p:sp>
      <p:pic>
        <p:nvPicPr>
          <p:cNvPr id="8194" name="Picture 2" descr="D:\RESİMLERİM\SUNU RESİMLERİ\YAZISIZ RESİMLER\AİLE VE ÇOCUK\AİLE VE ÇOCUK\42-15550475.jpg"/>
          <p:cNvPicPr>
            <a:picLocks noChangeAspect="1" noChangeArrowheads="1"/>
          </p:cNvPicPr>
          <p:nvPr/>
        </p:nvPicPr>
        <p:blipFill>
          <a:blip r:embed="rId2"/>
          <a:srcRect/>
          <a:stretch>
            <a:fillRect/>
          </a:stretch>
        </p:blipFill>
        <p:spPr bwMode="auto">
          <a:xfrm>
            <a:off x="3428992" y="1571612"/>
            <a:ext cx="5460740" cy="3643338"/>
          </a:xfrm>
          <a:prstGeom prst="rect">
            <a:avLst/>
          </a:prstGeom>
          <a:noFill/>
        </p:spPr>
      </p:pic>
      <p:sp>
        <p:nvSpPr>
          <p:cNvPr id="5" name="4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928670"/>
            <a:ext cx="8286808" cy="221599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Katılım göstermek ve dinlemek etkin bir iletişim için gerekli iki önemli vasıftır Katılım göstermek dikkatin tam olarak konuşan kişiye verilmesi demektir. Bu, o anda yapılmakta olan tüm aktiviteleri </a:t>
            </a:r>
          </a:p>
          <a:p>
            <a:pPr algn="ctr"/>
            <a:r>
              <a:rPr lang="tr-TR" sz="2300" b="1" dirty="0" smtClean="0">
                <a:latin typeface="Lucida Sans" pitchFamily="34" charset="0"/>
                <a:ea typeface="Arial Unicode MS" pitchFamily="34" charset="-128"/>
                <a:cs typeface="Arial Unicode MS" pitchFamily="34" charset="-128"/>
              </a:rPr>
              <a:t>durdurarak, konuşan kişinin gözlerine bakarak ve hiçbir şey söylemeyerek yapılabilir.</a:t>
            </a:r>
            <a:endParaRPr lang="tr-TR" sz="2300" b="1" dirty="0">
              <a:latin typeface="Lucida Sans" pitchFamily="34" charset="0"/>
              <a:ea typeface="Arial Unicode MS" pitchFamily="34" charset="-128"/>
              <a:cs typeface="Arial Unicode MS" pitchFamily="34" charset="-128"/>
            </a:endParaRPr>
          </a:p>
        </p:txBody>
      </p:sp>
      <p:pic>
        <p:nvPicPr>
          <p:cNvPr id="9218" name="Picture 2" descr="C:\Documents and Settings\UserXP\Desktop\Çocuk Ve İeletişim\Resimler\42-19928159.jpg"/>
          <p:cNvPicPr>
            <a:picLocks noChangeAspect="1" noChangeArrowheads="1"/>
          </p:cNvPicPr>
          <p:nvPr/>
        </p:nvPicPr>
        <p:blipFill>
          <a:blip r:embed="rId2"/>
          <a:srcRect/>
          <a:stretch>
            <a:fillRect/>
          </a:stretch>
        </p:blipFill>
        <p:spPr bwMode="auto">
          <a:xfrm>
            <a:off x="2000232" y="3214685"/>
            <a:ext cx="5143536" cy="2658831"/>
          </a:xfrm>
          <a:prstGeom prst="rect">
            <a:avLst/>
          </a:prstGeom>
          <a:noFill/>
        </p:spPr>
      </p:pic>
      <p:sp>
        <p:nvSpPr>
          <p:cNvPr id="5" name="4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2428892" cy="363176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Dinlemek ise söylenen şeylere dikkat etmek ve sadece sözlere değil, konuşan kişinin beden diline de kulak vermek anlamına gelir.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0242" name="Picture 2" descr="D:\RESİMLERİM\SUNU RESİMLERİ\YAZISIZ RESİMLER\DERS ÇALIŞMA VE DERSLER\Ev Ödevi 1\74179392.jpg"/>
          <p:cNvPicPr>
            <a:picLocks noChangeAspect="1" noChangeArrowheads="1"/>
          </p:cNvPicPr>
          <p:nvPr/>
        </p:nvPicPr>
        <p:blipFill>
          <a:blip r:embed="rId2"/>
          <a:srcRect/>
          <a:stretch>
            <a:fillRect/>
          </a:stretch>
        </p:blipFill>
        <p:spPr bwMode="auto">
          <a:xfrm>
            <a:off x="3571868" y="1071546"/>
            <a:ext cx="4539402" cy="3643338"/>
          </a:xfrm>
          <a:prstGeom prst="rect">
            <a:avLst/>
          </a:prstGeom>
          <a:noFill/>
        </p:spPr>
      </p:pic>
    </p:spTree>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Suçlama, eleştirme, aşağılama. Bu tür ifadeler karşıdaki kişiyi savunma konumuna geçirerek, o şeyi tekrar yapmaya teşvik eder. Örneğin "ne kadar dağınıksın. Giysilerini hep burada bırakıyorsun."</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3571876"/>
            <a:ext cx="8286808" cy="186204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"Ben" cümleleri. Parmağınızla karşınızdaki kişiyi işaret etmek yerine, duygu ve düşüncelerinizi kendi açınızdan ifade edin. Örneğin "kirli giysileri burada bıraktığında öfkeleniyorum".</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Sözünü kesmek. Sözünü kesmek konuşan kişinin düşünce akışını bozabilir.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785926"/>
            <a:ext cx="2714644" cy="398570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Dinlemek. Konuşanın söylediklerini dinleyin. Konuşmaya başlamadan önce konuşanın doğal olarak verdiği araları bekleyin.</a:t>
            </a:r>
            <a:endParaRPr lang="tr-TR" sz="2300" b="1" dirty="0">
              <a:latin typeface="Lucida Sans" pitchFamily="34" charset="0"/>
              <a:ea typeface="Arial Unicode MS" pitchFamily="34" charset="-128"/>
              <a:cs typeface="Arial Unicode MS" pitchFamily="34" charset="-128"/>
            </a:endParaRPr>
          </a:p>
        </p:txBody>
      </p:sp>
      <p:pic>
        <p:nvPicPr>
          <p:cNvPr id="18434" name="Picture 2" descr="D:\RESİMLERİM\SUNU RESİMLERİ\YAZISIZ RESİMLER\KAYGI-ŞİDDET-KORKU\ÖFKE RESİMLERİ\42-17792877.jpg"/>
          <p:cNvPicPr>
            <a:picLocks noChangeAspect="1" noChangeArrowheads="1"/>
          </p:cNvPicPr>
          <p:nvPr/>
        </p:nvPicPr>
        <p:blipFill>
          <a:blip r:embed="rId2"/>
          <a:srcRect/>
          <a:stretch>
            <a:fillRect/>
          </a:stretch>
        </p:blipFill>
        <p:spPr bwMode="auto">
          <a:xfrm>
            <a:off x="3428991" y="1857364"/>
            <a:ext cx="5347409" cy="3571900"/>
          </a:xfrm>
          <a:prstGeom prst="rect">
            <a:avLst/>
          </a:prstGeom>
          <a:noFill/>
        </p:spPr>
      </p:pic>
    </p:spTree>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Aşırı genellemek veya felakete dönüştürmek. "Sen her zaman..", "sen asla.." gibi ifadeleri içerir.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785926"/>
            <a:ext cx="8286808" cy="115416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Niteleyici ifadeler kullanmak."Bazen sen...", "belki..." gibi ifadeleri tercih edin.</a:t>
            </a:r>
            <a:endParaRPr lang="tr-TR" sz="2300" b="1" dirty="0">
              <a:latin typeface="Lucida Sans" pitchFamily="34" charset="0"/>
              <a:ea typeface="Arial Unicode MS" pitchFamily="34" charset="-128"/>
              <a:cs typeface="Arial Unicode MS" pitchFamily="34" charset="-128"/>
            </a:endParaRPr>
          </a:p>
        </p:txBody>
      </p:sp>
      <p:sp>
        <p:nvSpPr>
          <p:cNvPr id="6" name="5 Dikdörtgen"/>
          <p:cNvSpPr/>
          <p:nvPr/>
        </p:nvSpPr>
        <p:spPr>
          <a:xfrm>
            <a:off x="500034" y="321468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Uzun nutuklar çekmek. Bu iletişim biçimi karşıdaki kişinin kısa sürede kendini kapatmasına neden olur.</a:t>
            </a:r>
            <a:endParaRPr lang="tr-TR" sz="2300" b="1" dirty="0">
              <a:latin typeface="Lucida Sans" pitchFamily="34" charset="0"/>
              <a:ea typeface="Arial Unicode MS" pitchFamily="34" charset="-128"/>
              <a:cs typeface="Arial Unicode MS" pitchFamily="34" charset="-128"/>
            </a:endParaRPr>
          </a:p>
        </p:txBody>
      </p:sp>
      <p:sp>
        <p:nvSpPr>
          <p:cNvPr id="7" name="6 Dikdörtgen"/>
          <p:cNvSpPr/>
          <p:nvPr/>
        </p:nvSpPr>
        <p:spPr>
          <a:xfrm>
            <a:off x="500034" y="4643446"/>
            <a:ext cx="8286808" cy="115416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Kısa, konuya odaklı ifadeler. Böyle ifadeler etkin bir iletişim için gerekli olan karşılıklı alış-verişi sağlar.</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r>
              <a:rPr lang="tr-TR" sz="2300" b="1" dirty="0" smtClean="0">
                <a:latin typeface="Lucida Sans" pitchFamily="34" charset="0"/>
                <a:ea typeface="Arial Unicode MS" pitchFamily="34" charset="-128"/>
                <a:cs typeface="Arial Unicode MS" pitchFamily="34" charset="-128"/>
              </a:rPr>
              <a:t>İğneleme. İğnelemeler karşıdaki kişiyi yaralayabilir. Ekin bir iletişimde iğnelemelerin yeri yoktur.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785926"/>
            <a:ext cx="3071834" cy="39857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Saygı göstermek. Karşıdaki kişiye saygı göstermeye ve onun bakış açısını anlamaya çalışın. Görüşlerine katılmayabilirsiniz ama düşüncelerinizi de ifade edebilirsiniz.</a:t>
            </a:r>
            <a:endParaRPr lang="tr-TR" sz="2300" b="1" dirty="0">
              <a:latin typeface="Lucida Sans" pitchFamily="34" charset="0"/>
              <a:ea typeface="Arial Unicode MS" pitchFamily="34" charset="-128"/>
              <a:cs typeface="Arial Unicode MS" pitchFamily="34" charset="-128"/>
            </a:endParaRPr>
          </a:p>
        </p:txBody>
      </p:sp>
      <p:pic>
        <p:nvPicPr>
          <p:cNvPr id="20485" name="Picture 5" descr="D:\RESİMLERİM\SUNU RESİMLERİ\YAZISIZ RESİMLER\KAYGI-ŞİDDET-KORKU\ŞİDDET VE KORKU\CN00007962.jpg"/>
          <p:cNvPicPr>
            <a:picLocks noChangeAspect="1" noChangeArrowheads="1"/>
          </p:cNvPicPr>
          <p:nvPr/>
        </p:nvPicPr>
        <p:blipFill>
          <a:blip r:embed="rId2"/>
          <a:srcRect/>
          <a:stretch>
            <a:fillRect/>
          </a:stretch>
        </p:blipFill>
        <p:spPr bwMode="auto">
          <a:xfrm>
            <a:off x="3929058" y="1785926"/>
            <a:ext cx="3214710" cy="3987237"/>
          </a:xfrm>
          <a:prstGeom prst="rect">
            <a:avLst/>
          </a:prstGeom>
          <a:noFill/>
        </p:spPr>
      </p:pic>
    </p:spTree>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r>
              <a:rPr lang="tr-TR" sz="2300" b="1" dirty="0" smtClean="0">
                <a:latin typeface="Lucida Sans" pitchFamily="34" charset="0"/>
                <a:ea typeface="Arial Unicode MS" pitchFamily="34" charset="-128"/>
                <a:cs typeface="Arial Unicode MS" pitchFamily="34" charset="-128"/>
              </a:rPr>
              <a:t>Göz teması kurmamak. Bu konuşmakta olduğunuz kişiye yanlış mesajların gönderilmesine neden olabilir.</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785926"/>
            <a:ext cx="2928958" cy="32778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Göz teması kurmak. Bu karşıdaki kişiye ilgili olduğunuz, dinlediğiniz ve katılım gösterdiğiniz mesajını verir.</a:t>
            </a:r>
            <a:endParaRPr lang="tr-TR" sz="2300" b="1" dirty="0">
              <a:latin typeface="Lucida Sans" pitchFamily="34" charset="0"/>
              <a:ea typeface="Arial Unicode MS" pitchFamily="34" charset="-128"/>
              <a:cs typeface="Arial Unicode MS" pitchFamily="34" charset="-128"/>
            </a:endParaRPr>
          </a:p>
        </p:txBody>
      </p:sp>
      <p:pic>
        <p:nvPicPr>
          <p:cNvPr id="19459" name="Picture 3" descr="D:\RESİMLERİM\SUNU RESİMLERİ\YAZISIZ RESİMLER\KAYGI-ŞİDDET-KORKU\ÖFKE RESİMLERİ\Kopyası O-029-0928.jpg"/>
          <p:cNvPicPr>
            <a:picLocks noChangeAspect="1" noChangeArrowheads="1"/>
          </p:cNvPicPr>
          <p:nvPr/>
        </p:nvPicPr>
        <p:blipFill>
          <a:blip r:embed="rId2"/>
          <a:srcRect/>
          <a:stretch>
            <a:fillRect/>
          </a:stretch>
        </p:blipFill>
        <p:spPr bwMode="auto">
          <a:xfrm>
            <a:off x="4714876" y="1714488"/>
            <a:ext cx="3286148" cy="4062874"/>
          </a:xfrm>
          <a:prstGeom prst="rect">
            <a:avLst/>
          </a:prstGeom>
          <a:noFill/>
        </p:spPr>
      </p:pic>
    </p:spTree>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Niyet okuma. Karşınızdaki kişiye onun ne hissettiğini ya da düşündüğünü söylemekten kaçının. Doğru anlamamış olabilirsiniz.</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063771"/>
            <a:ext cx="8286808" cy="186204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Yansıtmak ve doğrulamak. Konuşmakta olduğunuz kişiye duyduklarınızı tekrarlayın ve bu duyduklarınızı nasıl yorumladığınızı belirtin. Gerektiğinde söylediği şeyi netleştirmesini isteyin.</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Emir vermek ve/veya tehdit etmek. Emirler ve tehditler pek nadir olarak etkili olur. Bunlar genellikle karşıdaki kişiyi savunma konumuna geçirir.</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071678"/>
            <a:ext cx="8286808" cy="186204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Alternatif çözümler önermek. Her iki tarafın da kabul edebileceği çözümleri bulmak için birlikte çaba gösterin. Çözüm önerileriniz konusunda görüşlerini sorun.</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34" y="285728"/>
            <a:ext cx="8286808" cy="800219"/>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Anne/baba ve çocuk arasındaki olumlu iletişimin temel ilkeleri şunlardır:</a:t>
            </a:r>
          </a:p>
        </p:txBody>
      </p:sp>
      <p:sp>
        <p:nvSpPr>
          <p:cNvPr id="5" name="4 Dikdörtgen"/>
          <p:cNvSpPr/>
          <p:nvPr/>
        </p:nvSpPr>
        <p:spPr>
          <a:xfrm>
            <a:off x="500034" y="1214422"/>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 Çocuğunuzun kendisiyle ilgilendiğinizi, ihtiyacı olduğunda yardım edeceğinizi bilmesini sağlayın.</a:t>
            </a:r>
          </a:p>
          <a:p>
            <a:pPr algn="ctr"/>
            <a:r>
              <a:rPr lang="tr-TR" sz="2300" b="1" dirty="0" smtClean="0">
                <a:latin typeface="Lucida Sans" pitchFamily="34" charset="0"/>
                <a:ea typeface="Arial Unicode MS" pitchFamily="34" charset="-128"/>
                <a:cs typeface="Arial Unicode MS" pitchFamily="34" charset="-128"/>
              </a:rPr>
              <a:t>Çocuğunuz sizinle konuşmak istediğinde televizyonu kapatın veya gazeteyi elinizden bırakın.</a:t>
            </a:r>
            <a:endParaRPr lang="tr-TR" sz="2300" b="1" dirty="0">
              <a:latin typeface="Lucida Sans" pitchFamily="34" charset="0"/>
              <a:ea typeface="Arial Unicode MS" pitchFamily="34" charset="-128"/>
              <a:cs typeface="Arial Unicode MS" pitchFamily="34" charset="-128"/>
            </a:endParaRPr>
          </a:p>
        </p:txBody>
      </p:sp>
      <p:sp>
        <p:nvSpPr>
          <p:cNvPr id="8" name="7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4338" name="Picture 2" descr="C:\Documents and Settings\UserXP\Desktop\Çocuk Ve İeletişim\Resimler\new-family-dinner-01-af.jpg"/>
          <p:cNvPicPr>
            <a:picLocks noChangeAspect="1" noChangeArrowheads="1"/>
          </p:cNvPicPr>
          <p:nvPr/>
        </p:nvPicPr>
        <p:blipFill>
          <a:blip r:embed="rId2"/>
          <a:srcRect/>
          <a:stretch>
            <a:fillRect/>
          </a:stretch>
        </p:blipFill>
        <p:spPr bwMode="auto">
          <a:xfrm>
            <a:off x="2000232" y="2857496"/>
            <a:ext cx="4686300" cy="3048000"/>
          </a:xfrm>
          <a:prstGeom prst="rect">
            <a:avLst/>
          </a:prstGeom>
          <a:noFill/>
        </p:spPr>
      </p:pic>
    </p:spTree>
  </p:cSld>
  <p:clrMapOvr>
    <a:masterClrMapping/>
  </p:clrMapOvr>
  <p:transition spd="med">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Geçmişe takılıp kalmak. Bir sorun ya da çatışma çözümlendiyse, bunu daha sonraki çatışmalarda tekrar tekrar gündeme getirmeyin. Anne-babalar birbirlerine temiz bir sayfa açma fırsatı vermelidir.</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420961"/>
            <a:ext cx="2428892" cy="29238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r>
              <a:rPr lang="tr-TR" sz="2300" b="1" dirty="0" smtClean="0">
                <a:latin typeface="Lucida Sans" pitchFamily="34" charset="0"/>
                <a:ea typeface="Arial Unicode MS" pitchFamily="34" charset="-128"/>
                <a:cs typeface="Arial Unicode MS" pitchFamily="34" charset="-128"/>
              </a:rPr>
              <a:t>Bugüne ve geleceğe odaklanmak. Gündemdeki belirli konu üzerinde odaklanın.</a:t>
            </a:r>
            <a:endParaRPr lang="tr-TR" sz="2300" b="1" dirty="0">
              <a:latin typeface="Lucida Sans" pitchFamily="34" charset="0"/>
              <a:ea typeface="Arial Unicode MS" pitchFamily="34" charset="-128"/>
              <a:cs typeface="Arial Unicode MS" pitchFamily="34" charset="-128"/>
            </a:endParaRPr>
          </a:p>
        </p:txBody>
      </p:sp>
      <p:pic>
        <p:nvPicPr>
          <p:cNvPr id="1026" name="Picture 2" descr="D:\RESİMLERİM\SUNU RESİMLERİ\YAZISIZ RESİMLER\KAYGI-ŞİDDET-KORKU\STRESS\Kopyası 42-15267928.jpg"/>
          <p:cNvPicPr>
            <a:picLocks noChangeAspect="1" noChangeArrowheads="1"/>
          </p:cNvPicPr>
          <p:nvPr/>
        </p:nvPicPr>
        <p:blipFill>
          <a:blip r:embed="rId2"/>
          <a:srcRect/>
          <a:stretch>
            <a:fillRect/>
          </a:stretch>
        </p:blipFill>
        <p:spPr bwMode="auto">
          <a:xfrm>
            <a:off x="3786182" y="2500306"/>
            <a:ext cx="4857784" cy="3212150"/>
          </a:xfrm>
          <a:prstGeom prst="rect">
            <a:avLst/>
          </a:prstGeom>
          <a:noFill/>
        </p:spPr>
      </p:pic>
    </p:spTree>
  </p:cSld>
  <p:clrMapOvr>
    <a:masterClrMapping/>
  </p:clrMapOvr>
  <p:transition spd="med">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Konuşma tekeli oluşturmak. Tüm konuşmayı siz yapmayın. Etkin bir iletişim için her iki tarafından tartışmaya önemli katkılar yapması gerekir.</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063771"/>
            <a:ext cx="2786082" cy="36317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r>
              <a:rPr lang="tr-TR" sz="2300" b="1" dirty="0" smtClean="0">
                <a:latin typeface="Lucida Sans" pitchFamily="34" charset="0"/>
                <a:ea typeface="Arial Unicode MS" pitchFamily="34" charset="-128"/>
                <a:cs typeface="Arial Unicode MS" pitchFamily="34" charset="-128"/>
              </a:rPr>
              <a:t>Sırayla konuşmak. Karşıdaki kişi konuşmakta çekingen davranıyorsa, konu hakkındaki görüşlerini sorun.</a:t>
            </a:r>
            <a:endParaRPr lang="tr-TR" sz="2300" b="1" dirty="0">
              <a:latin typeface="Lucida Sans" pitchFamily="34" charset="0"/>
              <a:ea typeface="Arial Unicode MS" pitchFamily="34" charset="-128"/>
              <a:cs typeface="Arial Unicode MS" pitchFamily="34" charset="-128"/>
            </a:endParaRPr>
          </a:p>
        </p:txBody>
      </p:sp>
      <p:pic>
        <p:nvPicPr>
          <p:cNvPr id="6" name="Picture 2" descr="D:\RESİMLERİM\SUNU RESİMLERİ\YAZISIZ RESİMLER\KAYGI-ŞİDDET-KORKU\KAYGI\42-17689315.jpg"/>
          <p:cNvPicPr>
            <a:picLocks noChangeAspect="1" noChangeArrowheads="1"/>
          </p:cNvPicPr>
          <p:nvPr/>
        </p:nvPicPr>
        <p:blipFill>
          <a:blip r:embed="rId2"/>
          <a:srcRect/>
          <a:stretch>
            <a:fillRect/>
          </a:stretch>
        </p:blipFill>
        <p:spPr bwMode="auto">
          <a:xfrm>
            <a:off x="3786182" y="2028982"/>
            <a:ext cx="4857784" cy="3561112"/>
          </a:xfrm>
          <a:prstGeom prst="rect">
            <a:avLst/>
          </a:prstGeom>
          <a:noFill/>
        </p:spPr>
      </p:pic>
    </p:spTree>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Sessiz kalmak. Her iki taraf da katılmazsa etkin bir iletişim gerçekleşmez.</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714488"/>
            <a:ext cx="2214578" cy="256993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a:t>
            </a:r>
            <a:r>
              <a:rPr lang="tr-TR" sz="2300" b="1" dirty="0" smtClean="0">
                <a:latin typeface="Lucida Sans" pitchFamily="34" charset="0"/>
                <a:ea typeface="Arial Unicode MS" pitchFamily="34" charset="-128"/>
                <a:cs typeface="Arial Unicode MS" pitchFamily="34" charset="-128"/>
              </a:rPr>
              <a:t> Konuşmak. Olumsuz bile olsa, duygularınızı ifade edin.</a:t>
            </a:r>
            <a:endParaRPr lang="tr-TR" sz="2300" b="1" dirty="0">
              <a:latin typeface="Lucida Sans" pitchFamily="34" charset="0"/>
              <a:ea typeface="Arial Unicode MS" pitchFamily="34" charset="-128"/>
              <a:cs typeface="Arial Unicode MS" pitchFamily="34" charset="-128"/>
            </a:endParaRPr>
          </a:p>
        </p:txBody>
      </p:sp>
      <p:pic>
        <p:nvPicPr>
          <p:cNvPr id="12292" name="Picture 4" descr="D:\RESİMLERİM\SUNU RESİMLERİ\YAZISIZ RESİMLER\KAYGI-ŞİDDET-KORKU\KAYGI\42-15218027.jpg"/>
          <p:cNvPicPr>
            <a:picLocks noChangeAspect="1" noChangeArrowheads="1"/>
          </p:cNvPicPr>
          <p:nvPr/>
        </p:nvPicPr>
        <p:blipFill>
          <a:blip r:embed="rId2"/>
          <a:srcRect/>
          <a:stretch>
            <a:fillRect/>
          </a:stretch>
        </p:blipFill>
        <p:spPr bwMode="auto">
          <a:xfrm>
            <a:off x="2928926" y="1714488"/>
            <a:ext cx="5768452" cy="3857652"/>
          </a:xfrm>
          <a:prstGeom prst="rect">
            <a:avLst/>
          </a:prstGeom>
          <a:noFill/>
        </p:spPr>
      </p:pic>
    </p:spTree>
  </p:cSld>
  <p:clrMapOvr>
    <a:masterClrMapping/>
  </p:clrMapOvr>
  <p:transition spd="med">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Akla ne gelirse söylemek. Söyleyeceğiniz şeylere dikkat ederek, konuşmakta olduğunuz kişiyi bilerek kırmaktan kaçının.</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143116"/>
            <a:ext cx="3286148" cy="32778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a:t>
            </a:r>
            <a:r>
              <a:rPr lang="tr-TR" sz="2300" b="1" dirty="0" smtClean="0">
                <a:latin typeface="Lucida Sans" pitchFamily="34" charset="0"/>
                <a:ea typeface="Arial Unicode MS" pitchFamily="34" charset="-128"/>
                <a:cs typeface="Arial Unicode MS" pitchFamily="34" charset="-128"/>
              </a:rPr>
              <a:t> Karşılıklı nezaket kurallarına uymak. Konuşma ne kadar alevlenirse alevlensin, karşınızdaki kişiye nazik ve saygılı davranmaya çalışın.</a:t>
            </a:r>
          </a:p>
        </p:txBody>
      </p:sp>
      <p:pic>
        <p:nvPicPr>
          <p:cNvPr id="6" name="Picture 2" descr="D:\RESİMLERİM\SUNU RESİMLERİ\YAZISIZ RESİMLER\REHBERLİK\Kopyası 19088554.jpg"/>
          <p:cNvPicPr>
            <a:picLocks noChangeAspect="1" noChangeArrowheads="1"/>
          </p:cNvPicPr>
          <p:nvPr/>
        </p:nvPicPr>
        <p:blipFill>
          <a:blip r:embed="rId2"/>
          <a:srcRect/>
          <a:stretch>
            <a:fillRect/>
          </a:stretch>
        </p:blipFill>
        <p:spPr bwMode="auto">
          <a:xfrm>
            <a:off x="4786314" y="2000240"/>
            <a:ext cx="3229210" cy="3897322"/>
          </a:xfrm>
          <a:prstGeom prst="rect">
            <a:avLst/>
          </a:prstGeom>
          <a:noFill/>
        </p:spPr>
      </p:pic>
    </p:spTree>
  </p:cSld>
  <p:clrMapOvr>
    <a:masterClrMapping/>
  </p:clrMapOvr>
  <p:transition spd="med">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Evet ama... cevapları. Konuştuğunuz kişinin getirdiği her öneride bir hata bulmaya çalışmayın.</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857364"/>
            <a:ext cx="8286808" cy="186204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a:t>
            </a:r>
            <a:r>
              <a:rPr lang="tr-TR" sz="2300" b="1" dirty="0" smtClean="0">
                <a:latin typeface="Lucida Sans" pitchFamily="34" charset="0"/>
                <a:ea typeface="Arial Unicode MS" pitchFamily="34" charset="-128"/>
                <a:cs typeface="Arial Unicode MS" pitchFamily="34" charset="-128"/>
              </a:rPr>
              <a:t> </a:t>
            </a:r>
          </a:p>
          <a:p>
            <a:r>
              <a:rPr lang="tr-TR" sz="2300" b="1" dirty="0" smtClean="0">
                <a:latin typeface="Lucida Sans" pitchFamily="34" charset="0"/>
                <a:ea typeface="Arial Unicode MS" pitchFamily="34" charset="-128"/>
                <a:cs typeface="Arial Unicode MS" pitchFamily="34" charset="-128"/>
              </a:rPr>
              <a:t>Gerçekten dinleme. Diğer kişinin bakış açısını anlamaya çalışın. Onun söylediği her şeye katılmak zorunda değilsiniz, ancak anlamak için çaba göstermelisiniz.</a:t>
            </a:r>
          </a:p>
        </p:txBody>
      </p:sp>
    </p:spTree>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Karşı şikayetlerde bulunmak. Konuşmacının yaptığı şikayetlere kendi şikayetlerinizle yanıt vermeyin. Söyleyeceğiniz şeylere dikkat ederek, konuşmakta olduğunuz kişiyi bilerek kırmaktan kaçının.</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420961"/>
            <a:ext cx="3357586" cy="29238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r>
              <a:rPr lang="tr-TR" sz="2300" b="1" dirty="0" smtClean="0">
                <a:latin typeface="Lucida Sans" pitchFamily="34" charset="0"/>
                <a:ea typeface="Arial Unicode MS" pitchFamily="34" charset="-128"/>
                <a:cs typeface="Arial Unicode MS" pitchFamily="34" charset="-128"/>
              </a:rPr>
              <a:t>Gündem oluşturmak. Bir konuşmada gündeme gelen şikayetlerin bir listesini yapın ve bir seferde yalnızca bir şikayeti ele alın.</a:t>
            </a:r>
            <a:endParaRPr lang="tr-TR" sz="2300" b="1" dirty="0">
              <a:latin typeface="Lucida Sans" pitchFamily="34" charset="0"/>
              <a:ea typeface="Arial Unicode MS" pitchFamily="34" charset="-128"/>
              <a:cs typeface="Arial Unicode MS" pitchFamily="34" charset="-128"/>
            </a:endParaRPr>
          </a:p>
        </p:txBody>
      </p:sp>
      <p:pic>
        <p:nvPicPr>
          <p:cNvPr id="2052" name="Picture 4" descr="D:\RESİMLERİM\SUNU RESİMLERİ\YAZISIZ RESİMLER\REHBERLİK\Kopyası 22.jpg"/>
          <p:cNvPicPr>
            <a:picLocks noChangeAspect="1" noChangeArrowheads="1"/>
          </p:cNvPicPr>
          <p:nvPr/>
        </p:nvPicPr>
        <p:blipFill>
          <a:blip r:embed="rId2"/>
          <a:srcRect/>
          <a:stretch>
            <a:fillRect/>
          </a:stretch>
        </p:blipFill>
        <p:spPr bwMode="auto">
          <a:xfrm>
            <a:off x="4000496" y="2428868"/>
            <a:ext cx="4751655" cy="2697170"/>
          </a:xfrm>
          <a:prstGeom prst="rect">
            <a:avLst/>
          </a:prstGeom>
          <a:noFill/>
        </p:spPr>
      </p:pic>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571472" y="285728"/>
            <a:ext cx="8286808" cy="80021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Çocuğunuz size önemli bir şey söylemeye çalışırken telefon görüşmesi yapmaktan kaçının.</a:t>
            </a:r>
            <a:endParaRPr lang="tr-TR" sz="2300" b="1" dirty="0">
              <a:latin typeface="Lucida Sans" pitchFamily="34" charset="0"/>
              <a:ea typeface="Arial Unicode MS" pitchFamily="34" charset="-128"/>
              <a:cs typeface="Arial Unicode MS" pitchFamily="34" charset="-128"/>
            </a:endParaRPr>
          </a:p>
        </p:txBody>
      </p:sp>
      <p:sp>
        <p:nvSpPr>
          <p:cNvPr id="7" name="6 Dikdörtgen"/>
          <p:cNvSpPr/>
          <p:nvPr/>
        </p:nvSpPr>
        <p:spPr>
          <a:xfrm>
            <a:off x="428596" y="1357298"/>
            <a:ext cx="3214710" cy="398570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Başka insanların özellikle dahil olması gerekmediği sürece, konuşmalarınızı özel tutun. Çocuğunuzla aranızdaki en iyi iletişim etrafta başka insanlar yokken gerçekleşir.</a:t>
            </a:r>
          </a:p>
        </p:txBody>
      </p:sp>
      <p:sp>
        <p:nvSpPr>
          <p:cNvPr id="8" name="7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7410" name="Picture 2" descr="D:\RESİMLERİM\SUNU RESİMLERİ\YAZISIZ RESİMLER\DERS ÇALIŞMA VE DERSLER\Ev Ödevi\42-15719270.jpg"/>
          <p:cNvPicPr>
            <a:picLocks noChangeAspect="1" noChangeArrowheads="1"/>
          </p:cNvPicPr>
          <p:nvPr/>
        </p:nvPicPr>
        <p:blipFill>
          <a:blip r:embed="rId2"/>
          <a:srcRect/>
          <a:stretch>
            <a:fillRect/>
          </a:stretch>
        </p:blipFill>
        <p:spPr bwMode="auto">
          <a:xfrm>
            <a:off x="3857620" y="1357298"/>
            <a:ext cx="4925374" cy="3286148"/>
          </a:xfrm>
          <a:prstGeom prst="rect">
            <a:avLst/>
          </a:prstGeom>
          <a:noFill/>
        </p:spPr>
      </p:pic>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Çocuğunuzu başka insanların önünde utandırmak veya güç duruma düşürmek sadece içerleme ve düşmanlık duyguları hissetmesine neden olur, iyi bir iletişime değil.</a:t>
            </a:r>
            <a:endParaRPr lang="tr-TR" sz="2300" b="1" dirty="0">
              <a:latin typeface="Lucida Sans" pitchFamily="34" charset="0"/>
              <a:ea typeface="Arial Unicode MS" pitchFamily="34" charset="-128"/>
              <a:cs typeface="Arial Unicode MS" pitchFamily="34" charset="-128"/>
            </a:endParaRPr>
          </a:p>
        </p:txBody>
      </p:sp>
      <p:pic>
        <p:nvPicPr>
          <p:cNvPr id="3074" name="Picture 2" descr="D:\RESİMLERİM\SUNU RESİMLERİ\YAZISIZ RESİMLER\KAYGI-ŞİDDET-KORKU\ŞİDDET VE KORKU\16.jpg"/>
          <p:cNvPicPr>
            <a:picLocks noChangeAspect="1" noChangeArrowheads="1"/>
          </p:cNvPicPr>
          <p:nvPr/>
        </p:nvPicPr>
        <p:blipFill>
          <a:blip r:embed="rId2"/>
          <a:srcRect/>
          <a:stretch>
            <a:fillRect/>
          </a:stretch>
        </p:blipFill>
        <p:spPr bwMode="auto">
          <a:xfrm>
            <a:off x="1793884" y="2071678"/>
            <a:ext cx="5707074" cy="3798771"/>
          </a:xfrm>
          <a:prstGeom prst="rect">
            <a:avLst/>
          </a:prstGeom>
          <a:noFill/>
        </p:spPr>
      </p:pic>
      <p:sp>
        <p:nvSpPr>
          <p:cNvPr id="6" name="5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85728"/>
            <a:ext cx="8286808" cy="800219"/>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Çocuğunuzun tepesinden konuşmayın. Konuşurken fiziksel olarak çocuğunuzun düzeyine inin.</a:t>
            </a:r>
          </a:p>
        </p:txBody>
      </p:sp>
      <p:sp>
        <p:nvSpPr>
          <p:cNvPr id="5" name="4 Dikdörtgen"/>
          <p:cNvSpPr/>
          <p:nvPr/>
        </p:nvSpPr>
        <p:spPr>
          <a:xfrm>
            <a:off x="500034" y="1285860"/>
            <a:ext cx="3571900" cy="433965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Çocuğunuzun bir davranışı ya da bir olay nedeniyle çok sinirliyseniz, objektif davranamayacağınız için, yeniden sakinleşene kadar iletişim kurmaya çalışmayın. Beklemek, yatışmak ve çocukla daha sonra konuşmak en iyisidir.</a:t>
            </a:r>
          </a:p>
        </p:txBody>
      </p:sp>
      <p:pic>
        <p:nvPicPr>
          <p:cNvPr id="1027" name="Picture 3" descr="C:\Documents and Settings\UserXP\Desktop\Çocuk Ve İeletişim\Resimler\42-15784189.jpg"/>
          <p:cNvPicPr>
            <a:picLocks noChangeAspect="1" noChangeArrowheads="1"/>
          </p:cNvPicPr>
          <p:nvPr/>
        </p:nvPicPr>
        <p:blipFill>
          <a:blip r:embed="rId2"/>
          <a:srcRect/>
          <a:stretch>
            <a:fillRect/>
          </a:stretch>
        </p:blipFill>
        <p:spPr bwMode="auto">
          <a:xfrm>
            <a:off x="5143504" y="1285860"/>
            <a:ext cx="3327400" cy="4368800"/>
          </a:xfrm>
          <a:prstGeom prst="rect">
            <a:avLst/>
          </a:prstGeom>
          <a:noFill/>
        </p:spPr>
      </p:pic>
      <p:sp>
        <p:nvSpPr>
          <p:cNvPr id="7" name="6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85728"/>
            <a:ext cx="8286808" cy="1508105"/>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Çok yorgunsanız aktif bir dinleyici olabilmek için daha fazla çaba harcamanız gerekecektir. Gerçek bir aktif dinleme  kolay iş değildir ve bedeniniz ve zihniniz yorgunken daha da zorlaşacaktır.</a:t>
            </a:r>
          </a:p>
        </p:txBody>
      </p:sp>
      <p:sp>
        <p:nvSpPr>
          <p:cNvPr id="5" name="4 Dikdörtgen"/>
          <p:cNvSpPr/>
          <p:nvPr/>
        </p:nvSpPr>
        <p:spPr>
          <a:xfrm>
            <a:off x="428596" y="2143116"/>
            <a:ext cx="3357586" cy="32778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Dikkatle ve nazik bir şekilde dinleyin. Çocuğunuz bir şey anlatmaya çalışırken sözünü kesmeyin. Çocuğunuza arkadaşlarınıza </a:t>
            </a:r>
          </a:p>
          <a:p>
            <a:pPr algn="ctr"/>
            <a:r>
              <a:rPr lang="tr-TR" sz="2300" b="1" dirty="0" smtClean="0">
                <a:latin typeface="Lucida Sans" pitchFamily="34" charset="0"/>
                <a:ea typeface="Arial Unicode MS" pitchFamily="34" charset="-128"/>
                <a:cs typeface="Arial Unicode MS" pitchFamily="34" charset="-128"/>
              </a:rPr>
              <a:t>gösterdiğiniz nezaketi gösterin.</a:t>
            </a:r>
          </a:p>
        </p:txBody>
      </p:sp>
      <p:pic>
        <p:nvPicPr>
          <p:cNvPr id="2050" name="Picture 2" descr="D:\RESİMLERİM\SUNU RESİMLERİ\YAZISIZ RESİMLER\DERS ÇALIŞMA VE DERSLER\Ev Ödevi\42-15293646.jpg"/>
          <p:cNvPicPr>
            <a:picLocks noChangeAspect="1" noChangeArrowheads="1"/>
          </p:cNvPicPr>
          <p:nvPr/>
        </p:nvPicPr>
        <p:blipFill>
          <a:blip r:embed="rId2"/>
          <a:srcRect/>
          <a:stretch>
            <a:fillRect/>
          </a:stretch>
        </p:blipFill>
        <p:spPr bwMode="auto">
          <a:xfrm>
            <a:off x="5143504" y="1928802"/>
            <a:ext cx="3083029" cy="3833818"/>
          </a:xfrm>
          <a:prstGeom prst="rect">
            <a:avLst/>
          </a:prstGeom>
          <a:noFill/>
        </p:spPr>
      </p:pic>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85728"/>
            <a:ext cx="8286808" cy="1508105"/>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Olayların nedenini sormayın, ne olduğunu sorun.</a:t>
            </a:r>
          </a:p>
          <a:p>
            <a:pPr algn="ctr"/>
            <a:r>
              <a:rPr lang="tr-TR" sz="2300" b="1" dirty="0" smtClean="0">
                <a:latin typeface="Lucida Sans" pitchFamily="34" charset="0"/>
                <a:ea typeface="Arial Unicode MS" pitchFamily="34" charset="-128"/>
                <a:cs typeface="Arial Unicode MS" pitchFamily="34" charset="-128"/>
              </a:rPr>
              <a:t>Çocuğun anlatmaya çalıştığı durum hakkında önceden bilgi sahibiyseniz, bunları çocuğunuzla paylaşın.</a:t>
            </a:r>
          </a:p>
        </p:txBody>
      </p:sp>
      <p:sp>
        <p:nvSpPr>
          <p:cNvPr id="5" name="4 Dikdörtgen"/>
          <p:cNvSpPr/>
          <p:nvPr/>
        </p:nvSpPr>
        <p:spPr>
          <a:xfrm>
            <a:off x="428596" y="2143116"/>
            <a:ext cx="8358246" cy="256993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"Senin için neyin iyi olduğunu ben biliyorum", "sadece dediğimi yap, sorun çözümlenecektir" ya da "ben sözümü bitireyim sen  de konuşacaksın" gibi cümleleri, telkinlerde bulunmayı ve ahlaki açılardan kınamayı en az düzeyde tutun. Bunlar açık  iletişim kurma ve bu açıklığı devam ettirmeye yardımcı olmayacaktır.</a:t>
            </a:r>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85728"/>
            <a:ext cx="8286808" cy="1154162"/>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Aptal, budala, tembel gibi aşağılayıcı sözler kullanmayın. Çözüme yönelik somut adımlar geliştirmesi için çocuğa yardımcı olun.</a:t>
            </a:r>
          </a:p>
        </p:txBody>
      </p:sp>
      <p:sp>
        <p:nvSpPr>
          <p:cNvPr id="5" name="4 Dikdörtgen"/>
          <p:cNvSpPr/>
          <p:nvPr/>
        </p:nvSpPr>
        <p:spPr>
          <a:xfrm>
            <a:off x="428596" y="1785926"/>
            <a:ext cx="4572032" cy="398570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 yaptığı veya yapmadığı şeylerden dolayı değil, kendisi olduğu için kabul ettiğinizi gösterin. </a:t>
            </a:r>
          </a:p>
          <a:p>
            <a:pPr algn="ctr"/>
            <a:r>
              <a:rPr lang="tr-TR" sz="2300" b="1" dirty="0" smtClean="0">
                <a:latin typeface="Lucida Sans" pitchFamily="34" charset="0"/>
                <a:ea typeface="Arial Unicode MS" pitchFamily="34" charset="-128"/>
                <a:cs typeface="Arial Unicode MS" pitchFamily="34" charset="-128"/>
              </a:rPr>
              <a:t>Çocuğun açık iletişimi sürdürmesini destekleyin. Bunu, çocuğu olduğu gibi kabul ederek ve gösterdiği iletişim çabalarını </a:t>
            </a:r>
          </a:p>
          <a:p>
            <a:pPr algn="ctr"/>
            <a:r>
              <a:rPr lang="tr-TR" sz="2300" b="1" dirty="0" smtClean="0">
                <a:latin typeface="Lucida Sans" pitchFamily="34" charset="0"/>
                <a:ea typeface="Arial Unicode MS" pitchFamily="34" charset="-128"/>
                <a:cs typeface="Arial Unicode MS" pitchFamily="34" charset="-128"/>
              </a:rPr>
              <a:t>takdir ederek sağlayabilirsiniz.</a:t>
            </a:r>
          </a:p>
        </p:txBody>
      </p:sp>
      <p:pic>
        <p:nvPicPr>
          <p:cNvPr id="4098" name="Picture 2" descr="C:\Documents and Settings\UserXP\Desktop\Çocuk Ve İeletişim\Resimler\SS-027-0105.jpg"/>
          <p:cNvPicPr>
            <a:picLocks noChangeAspect="1" noChangeArrowheads="1"/>
          </p:cNvPicPr>
          <p:nvPr/>
        </p:nvPicPr>
        <p:blipFill>
          <a:blip r:embed="rId2"/>
          <a:srcRect/>
          <a:stretch>
            <a:fillRect/>
          </a:stretch>
        </p:blipFill>
        <p:spPr bwMode="auto">
          <a:xfrm>
            <a:off x="5929322" y="1643050"/>
            <a:ext cx="2724155" cy="4191008"/>
          </a:xfrm>
          <a:prstGeom prst="rect">
            <a:avLst/>
          </a:prstGeom>
          <a:noFill/>
        </p:spPr>
      </p:pic>
    </p:spTree>
  </p:cSld>
  <p:clrMapOvr>
    <a:masterClrMapping/>
  </p:clrMapOvr>
  <p:transition spd="med">
    <p:dissolve/>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1584</Words>
  <PresentationFormat>Ekran Gösterisi (4:3)</PresentationFormat>
  <Paragraphs>133</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rehberlik</cp:lastModifiedBy>
  <cp:revision>124</cp:revision>
  <dcterms:modified xsi:type="dcterms:W3CDTF">2011-01-09T16:20:15Z</dcterms:modified>
</cp:coreProperties>
</file>