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8" r:id="rId1"/>
  </p:sldMasterIdLst>
  <p:notesMasterIdLst>
    <p:notesMasterId r:id="rId16"/>
  </p:notesMasterIdLst>
  <p:handoutMasterIdLst>
    <p:handoutMasterId r:id="rId17"/>
  </p:handoutMasterIdLst>
  <p:sldIdLst>
    <p:sldId id="322" r:id="rId2"/>
    <p:sldId id="258" r:id="rId3"/>
    <p:sldId id="328" r:id="rId4"/>
    <p:sldId id="334" r:id="rId5"/>
    <p:sldId id="359" r:id="rId6"/>
    <p:sldId id="335" r:id="rId7"/>
    <p:sldId id="360" r:id="rId8"/>
    <p:sldId id="358" r:id="rId9"/>
    <p:sldId id="357" r:id="rId10"/>
    <p:sldId id="355" r:id="rId11"/>
    <p:sldId id="362" r:id="rId12"/>
    <p:sldId id="356" r:id="rId13"/>
    <p:sldId id="351" r:id="rId14"/>
    <p:sldId id="352" r:id="rId15"/>
  </p:sldIdLst>
  <p:sldSz cx="9144000" cy="6858000" type="screen4x3"/>
  <p:notesSz cx="7102475" cy="102330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FFFF"/>
    <a:srgbClr val="FF66FF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BF0F2-779D-4C8B-A4D7-F19E8E62A579}" type="datetimeFigureOut">
              <a:rPr lang="tr-TR" smtClean="0"/>
              <a:pPr/>
              <a:t>06.11.2019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F35C0-FC44-4832-9296-370883DC9FF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EE240FE3-737C-493D-A1B7-7AE13E9CBBEE}" type="datetimeFigureOut">
              <a:rPr lang="tr-TR"/>
              <a:pPr>
                <a:defRPr/>
              </a:pPr>
              <a:t>06.11.2019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2A24F771-DB4D-48E4-B6E6-3875021358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4F771-DB4D-48E4-B6E6-3875021358CE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4F771-DB4D-48E4-B6E6-3875021358CE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4F771-DB4D-48E4-B6E6-3875021358CE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4F771-DB4D-48E4-B6E6-3875021358CE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4F771-DB4D-48E4-B6E6-3875021358CE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4F771-DB4D-48E4-B6E6-3875021358CE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4F771-DB4D-48E4-B6E6-3875021358CE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4F771-DB4D-48E4-B6E6-3875021358CE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4F771-DB4D-48E4-B6E6-3875021358CE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B4E7F-542E-4923-8FF6-AB36109BC54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9EBA0-1405-4F29-8DBE-05A6C1F94BE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8FB34-4C39-486F-A748-31E4AEDF123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3FEC4-DC8E-4559-A6D8-D6725E25C2F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7045D-3CDF-431C-A02F-FE821825D7E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4BF05-0F9E-4A28-8A2F-46EAB599C28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4D77-C3E5-437F-A1EA-AB3BC7675AA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2BDB3-EA17-4155-8880-6CE1BDAF6B6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6F55B-8D5A-47D0-A289-095467AA63B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545C9-A2C7-41F0-8575-77F2C5AB0C1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BFAEB50-D48D-47F2-B810-996A94358BB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C34C1AC-18C2-4980-A076-EC87696E65D0}" type="datetimeFigureOut">
              <a:rPr lang="tr-TR" smtClean="0"/>
              <a:pPr>
                <a:defRPr/>
              </a:pPr>
              <a:t>06.11.2019</a:t>
            </a:fld>
            <a:endParaRPr lang="tr-TR" alt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A942BB8-9678-4CF5-A489-0C8C492E7B4F}" type="slidenum">
              <a:rPr lang="tr-TR" altLang="en-US" smtClean="0"/>
              <a:pPr>
                <a:defRPr/>
              </a:pPr>
              <a:t>‹#›</a:t>
            </a:fld>
            <a:endParaRPr lang="tr-TR" altLang="en-US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42911" y="928670"/>
            <a:ext cx="771530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sz="7200" b="1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  <a:cs typeface="Narkisim" pitchFamily="34" charset="-79"/>
              </a:rPr>
              <a:t>	Y</a:t>
            </a:r>
            <a:r>
              <a:rPr lang="tr-TR" sz="54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  <a:cs typeface="Narkisim" pitchFamily="34" charset="-79"/>
              </a:rPr>
              <a:t>ÜKSEKÖĞRETİM 			</a:t>
            </a:r>
            <a:r>
              <a:rPr lang="tr-TR" sz="7200" b="1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  <a:cs typeface="Narkisim" pitchFamily="34" charset="-79"/>
              </a:rPr>
              <a:t>K</a:t>
            </a:r>
            <a:r>
              <a:rPr lang="tr-TR" sz="54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  <a:cs typeface="Narkisim" pitchFamily="34" charset="-79"/>
              </a:rPr>
              <a:t>URUMLARI</a:t>
            </a:r>
            <a:r>
              <a:rPr lang="tr-TR" sz="72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  <a:cs typeface="Narkisim" pitchFamily="34" charset="-79"/>
              </a:rPr>
              <a:t> </a:t>
            </a:r>
          </a:p>
          <a:p>
            <a:r>
              <a:rPr lang="tr-TR" sz="7200" b="1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  <a:cs typeface="Narkisim" pitchFamily="34" charset="-79"/>
              </a:rPr>
              <a:t>			S</a:t>
            </a:r>
            <a:r>
              <a:rPr lang="tr-TR" sz="54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  <a:cs typeface="Narkisim" pitchFamily="34" charset="-79"/>
              </a:rPr>
              <a:t>INAVI </a:t>
            </a:r>
          </a:p>
          <a:p>
            <a:r>
              <a:rPr lang="tr-TR" sz="72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  <a:cs typeface="Narkisim" pitchFamily="34" charset="-79"/>
              </a:rPr>
              <a:t>				2019</a:t>
            </a:r>
            <a:endParaRPr lang="tr-TR" sz="7200" dirty="0">
              <a:solidFill>
                <a:schemeClr val="accent1">
                  <a:lumMod val="75000"/>
                </a:schemeClr>
              </a:solidFill>
              <a:latin typeface="Franklin Gothic Heavy" pitchFamily="34" charset="0"/>
              <a:cs typeface="Narkisim" pitchFamily="34" charset="-79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/>
              <a:t>Testlerin Puan Türlerine Göre Ağırlıkları</a:t>
            </a:r>
            <a:endParaRPr lang="tr-TR" sz="40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3FEC4-DC8E-4559-A6D8-D6725E25C2F6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330" t="25830" r="24175" b="15112"/>
          <a:stretch>
            <a:fillRect/>
          </a:stretch>
        </p:blipFill>
        <p:spPr bwMode="auto">
          <a:xfrm>
            <a:off x="755577" y="1304200"/>
            <a:ext cx="7876234" cy="493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/>
              <a:t>Testlerin Puan Türlerine Göre Ağırlıkları 2</a:t>
            </a:r>
            <a:endParaRPr lang="tr-TR" sz="40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3FEC4-DC8E-4559-A6D8-D6725E25C2F6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330" t="22549" r="25097" b="11832"/>
          <a:stretch>
            <a:fillRect/>
          </a:stretch>
        </p:blipFill>
        <p:spPr bwMode="auto">
          <a:xfrm>
            <a:off x="899592" y="1266234"/>
            <a:ext cx="7289010" cy="511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Ortaöğretim Başarı Puanı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OBP’ </a:t>
            </a:r>
            <a:r>
              <a:rPr lang="tr-TR" dirty="0" err="1" smtClean="0"/>
              <a:t>nının</a:t>
            </a:r>
            <a:r>
              <a:rPr lang="tr-TR" dirty="0" smtClean="0"/>
              <a:t> hesaplanması ve katkısında herhangi bir değişikliğe gidilmemiştir.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000" dirty="0" smtClean="0"/>
              <a:t>(9.Sınıf YSBP+ 10.Sınıf YSBP+ 11.Sınıf YSBP+ 12.Sınıf YSBP)/4=Dip.Puanı</a:t>
            </a:r>
          </a:p>
          <a:p>
            <a:pPr>
              <a:buNone/>
            </a:pPr>
            <a:r>
              <a:rPr lang="tr-TR" sz="2000" dirty="0" smtClean="0">
                <a:solidFill>
                  <a:srgbClr val="C00000"/>
                </a:solidFill>
              </a:rPr>
              <a:t>70+75+80+90/4=78,75 </a:t>
            </a:r>
          </a:p>
          <a:p>
            <a:pPr>
              <a:buNone/>
            </a:pPr>
            <a:r>
              <a:rPr lang="tr-TR" sz="2000" dirty="0" smtClean="0"/>
              <a:t>Diploma Puanı x 5 = OBP</a:t>
            </a:r>
          </a:p>
          <a:p>
            <a:pPr>
              <a:buNone/>
            </a:pPr>
            <a:r>
              <a:rPr lang="tr-TR" sz="2000" dirty="0" smtClean="0">
                <a:solidFill>
                  <a:srgbClr val="C00000"/>
                </a:solidFill>
              </a:rPr>
              <a:t>78,75*5=393.75</a:t>
            </a:r>
          </a:p>
          <a:p>
            <a:pPr>
              <a:buNone/>
            </a:pPr>
            <a:r>
              <a:rPr lang="tr-TR" sz="2000" dirty="0" smtClean="0"/>
              <a:t>OBP x 0,12 = Okul Puanı</a:t>
            </a:r>
          </a:p>
          <a:p>
            <a:pPr>
              <a:buNone/>
            </a:pPr>
            <a:r>
              <a:rPr lang="tr-TR" sz="2000" dirty="0" smtClean="0">
                <a:solidFill>
                  <a:srgbClr val="C00000"/>
                </a:solidFill>
              </a:rPr>
              <a:t>393,75*0,12=47,25</a:t>
            </a:r>
          </a:p>
          <a:p>
            <a:pPr>
              <a:buNone/>
            </a:pPr>
            <a:r>
              <a:rPr lang="tr-TR" sz="2000" dirty="0" smtClean="0"/>
              <a:t>OBP x 0,18 = Ek Puanlı Okul Puanı</a:t>
            </a:r>
          </a:p>
          <a:p>
            <a:pPr>
              <a:buNone/>
            </a:pPr>
            <a:r>
              <a:rPr lang="tr-TR" sz="2000" dirty="0" smtClean="0">
                <a:solidFill>
                  <a:srgbClr val="C00000"/>
                </a:solidFill>
              </a:rPr>
              <a:t>393,75*0,18=70,875</a:t>
            </a:r>
            <a:endParaRPr lang="tr-TR" sz="2000" dirty="0">
              <a:solidFill>
                <a:srgbClr val="C0000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3FEC4-DC8E-4559-A6D8-D6725E25C2F6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b="1" smtClean="0"/>
              <a:t>ORTAÖĞRETİM BAŞARI PUANI(OBP)</a:t>
            </a:r>
          </a:p>
        </p:txBody>
      </p:sp>
      <p:sp>
        <p:nvSpPr>
          <p:cNvPr id="471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Ortaöğretim bitirme notları en küçüğü 250, en büyüğü 500 olmak üzere Ortaöğretim Başarı Puanına dönüştürülecektir. Ortaöğretim bitirme notları( 100 üzerinden) beş ile çarpılarak OBP’ ye dönüştürülecektir.</a:t>
            </a:r>
          </a:p>
          <a:p>
            <a:pPr eaLnBrk="1" hangingPunct="1"/>
            <a:r>
              <a:rPr lang="tr-TR" b="1" dirty="0" smtClean="0"/>
              <a:t>En düşük OBP    50x5= 250</a:t>
            </a:r>
            <a:r>
              <a:rPr lang="tr-TR" dirty="0" smtClean="0"/>
              <a:t>( 250 altında olan çarpımlar 250 olarak kabul edilecektir)</a:t>
            </a:r>
          </a:p>
          <a:p>
            <a:pPr eaLnBrk="1" hangingPunct="1"/>
            <a:r>
              <a:rPr lang="tr-TR" b="1" dirty="0" smtClean="0"/>
              <a:t>En Yüksek OBP 100x5= 500</a:t>
            </a:r>
            <a:r>
              <a:rPr lang="tr-T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OBP KATKISI</a:t>
            </a:r>
          </a:p>
        </p:txBody>
      </p:sp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En yüksek katkı: 500x0,12= 60</a:t>
            </a:r>
          </a:p>
          <a:p>
            <a:pPr eaLnBrk="1" hangingPunct="1"/>
            <a:r>
              <a:rPr lang="tr-TR" dirty="0" smtClean="0"/>
              <a:t>En Düşük Katkı:  250x0,12= 30</a:t>
            </a:r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dirty="0" smtClean="0"/>
              <a:t>Meslek lisesi mezunları ilgili MYO tercihlerinde 0,06 ek puan almaktadır. Buna göre;</a:t>
            </a:r>
          </a:p>
          <a:p>
            <a:pPr eaLnBrk="1" hangingPunct="1"/>
            <a:r>
              <a:rPr lang="tr-TR" dirty="0" smtClean="0"/>
              <a:t>En yüksek Ek Puan: 500x0,06= 30</a:t>
            </a:r>
          </a:p>
          <a:p>
            <a:pPr eaLnBrk="1" hangingPunct="1"/>
            <a:r>
              <a:rPr lang="tr-TR" dirty="0" smtClean="0"/>
              <a:t>En Düşük Ek Puan: 250x0,06= 15</a:t>
            </a:r>
          </a:p>
          <a:p>
            <a:pPr eaLnBrk="1" hangingPunct="1"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098C5-9444-491C-B392-8B7860DDB445}" type="slidenum">
              <a:rPr lang="tr-TR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8574" t="24235" r="21140" b="29500"/>
          <a:stretch>
            <a:fillRect/>
          </a:stretch>
        </p:blipFill>
        <p:spPr bwMode="auto">
          <a:xfrm>
            <a:off x="165723" y="116632"/>
            <a:ext cx="8366717" cy="30963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10153" t="21453" r="21775" b="11610"/>
          <a:stretch>
            <a:fillRect/>
          </a:stretch>
        </p:blipFill>
        <p:spPr bwMode="auto">
          <a:xfrm>
            <a:off x="179513" y="3340600"/>
            <a:ext cx="5760640" cy="31847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Dikdörtgen"/>
          <p:cNvSpPr>
            <a:spLocks noChangeArrowheads="1"/>
          </p:cNvSpPr>
          <p:nvPr/>
        </p:nvSpPr>
        <p:spPr bwMode="auto">
          <a:xfrm>
            <a:off x="928688" y="642938"/>
            <a:ext cx="72866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800" dirty="0" smtClean="0">
                <a:latin typeface="Century Gothic" pitchFamily="34" charset="0"/>
              </a:rPr>
              <a:t>TYT, AYT ve Dil sınavlarının her biri için 50 TL ücret alınacaktır.</a:t>
            </a:r>
          </a:p>
          <a:p>
            <a:pPr>
              <a:buFont typeface="Wingdings" pitchFamily="2" charset="2"/>
              <a:buChar char="v"/>
            </a:pPr>
            <a:endParaRPr lang="tr-TR" sz="28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latin typeface="Century Gothic" pitchFamily="34" charset="0"/>
              </a:rPr>
              <a:t>MYO tercih edecek öğrencilerin birinci oturuma katılmaları yeterli. İkinci oturuma girmeyebilirler.</a:t>
            </a:r>
          </a:p>
          <a:p>
            <a:endParaRPr lang="tr-TR" sz="28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latin typeface="Century Gothic" pitchFamily="34" charset="0"/>
              </a:rPr>
              <a:t>Fakülte ve YO tercihinde bulunmayı düşünen öğrenciler ikinci oturuma da girecekler</a:t>
            </a:r>
          </a:p>
          <a:p>
            <a:endParaRPr lang="tr-TR" sz="2800" dirty="0" smtClean="0">
              <a:latin typeface="Century Gothic" pitchFamily="34" charset="0"/>
            </a:endParaRPr>
          </a:p>
          <a:p>
            <a:endParaRPr lang="tr-TR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Birinci oturum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Birinci oturumda öğrencilerin Türkçe ve Matematikteki  temel yeterlilikleri tespit edileceğinden bu sınava Temel Yeterlilik Testi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(TYT)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deniliyor ve bu testten elde edilen puana da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TYT-Puanı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adı veriliyor. 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Ancak Sosyal bilimler ve fen bilimlerindeki kazanımlarını test edecek sorular da ayrıca sorulacaktır.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Bu testin kapsamı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ortak programla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sınırlı. Yani lise 1. sınıfın sonuna kadar görülen derslerini kapsıyor.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F0F52-225B-46B0-99C6-A3DB3087E0D6}" type="slidenum">
              <a:rPr lang="tr-TR"/>
              <a:pPr>
                <a:defRPr/>
              </a:pPr>
              <a:t>5</a:t>
            </a:fld>
            <a:endParaRPr lang="tr-TR"/>
          </a:p>
        </p:txBody>
      </p:sp>
      <p:sp>
        <p:nvSpPr>
          <p:cNvPr id="33795" name="1 Başlık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1008112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 eaLnBrk="1" hangingPunct="1"/>
            <a:r>
              <a:rPr lang="tr-T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T Y T</a:t>
            </a:r>
          </a:p>
        </p:txBody>
      </p:sp>
      <p:graphicFrame>
        <p:nvGraphicFramePr>
          <p:cNvPr id="8251" name="Group 59"/>
          <p:cNvGraphicFramePr>
            <a:graphicFrameLocks noGrp="1"/>
          </p:cNvGraphicFramePr>
          <p:nvPr>
            <p:ph idx="4294967295"/>
          </p:nvPr>
        </p:nvGraphicFramePr>
        <p:xfrm>
          <a:off x="395536" y="1124744"/>
          <a:ext cx="8280920" cy="5184577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{284E427A-3D55-4303-BF80-6455036E1DE7}</a:tableStyleId>
              </a:tblPr>
              <a:tblGrid>
                <a:gridCol w="2407442"/>
                <a:gridCol w="1952343"/>
                <a:gridCol w="987583"/>
                <a:gridCol w="1466776"/>
                <a:gridCol w="1466776"/>
              </a:tblGrid>
              <a:tr h="39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u="none" strike="noStrike" cap="none" spc="0" normalizeH="0" baseline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TESTLER</a:t>
                      </a:r>
                      <a:endParaRPr kumimoji="0" lang="tr-TR" sz="1800" b="0" i="0" u="none" strike="noStrike" cap="none" spc="0" normalizeH="0" baseline="0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u="none" strike="noStrike" cap="none" spc="0" normalizeH="0" baseline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DERSLER</a:t>
                      </a:r>
                      <a:endParaRPr kumimoji="0" lang="tr-TR" sz="1800" b="0" i="0" u="none" strike="noStrike" cap="none" spc="0" normalizeH="0" baseline="0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u="none" strike="noStrike" cap="none" spc="0" normalizeH="0" baseline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TOPLAM SORU S.</a:t>
                      </a:r>
                      <a:endParaRPr kumimoji="0" lang="tr-TR" sz="1800" b="0" i="0" u="none" strike="noStrike" cap="none" spc="0" normalizeH="0" baseline="0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u="none" strike="noStrike" cap="none" spc="0" normalizeH="0" baseline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SÜRE</a:t>
                      </a:r>
                      <a:endParaRPr kumimoji="0" lang="tr-TR" sz="1800" b="0" i="0" u="none" strike="noStrike" cap="none" spc="0" normalizeH="0" baseline="0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514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TÜRKÇE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TÜRKÇE 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 (%33)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135 dk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İlk </a:t>
                      </a:r>
                      <a:r>
                        <a:rPr kumimoji="0" lang="tr-T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dk.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ve son </a:t>
                      </a: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tr-T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dk</a:t>
                      </a: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sınav salonu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terkedilemez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</a:tr>
              <a:tr h="460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MATEMATİK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MATEMATİK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 (%33)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46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SOSYAL BİL. 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TARİH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(%17)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4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COĞRAFYA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4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FELSEFE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90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DİN KÜL.VE AHLAK BİLGİSİ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46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FEN BİLİMLERİ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FİZİK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(%17)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4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KİMYA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4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BİYOLOJİ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56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TOPLAM SORU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SAYISI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120</a:t>
                      </a:r>
                      <a:endParaRPr kumimoji="0" lang="tr-TR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TYT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TYT’ de tek puan türü var ve MYO  için geçerli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TYT Puanı 150 ve üzeri olan öğrenciler MYO seçimi yapabilecek ve yetenek sınavıyla öğrenci alan programlara müracaat edebilecek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TYTP’ ı 200 ve üzeri olanlar bir sonraki yıl isterlerse birinci oturuma katılmayabilecekler</a:t>
            </a:r>
            <a:r>
              <a:rPr lang="tr-TR" dirty="0" smtClean="0"/>
              <a:t>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TYT puanı 150’ den az olanlar başarısız sayılacak ve bu öğrenciler ikinci oturuma katılmışlarsa  puanları hesaplanamayacak.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TYT Puanı hesaplanabilmesi için Türkçe ve Matematik testlerinin en az birinden ≥0,5 ham puan alması gerekmektedir.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F0F52-225B-46B0-99C6-A3DB3087E0D6}" type="slidenum">
              <a:rPr lang="tr-TR"/>
              <a:pPr>
                <a:defRPr/>
              </a:pPr>
              <a:t>7</a:t>
            </a:fld>
            <a:endParaRPr lang="tr-TR"/>
          </a:p>
        </p:txBody>
      </p:sp>
      <p:sp>
        <p:nvSpPr>
          <p:cNvPr id="33795" name="1 Başlık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144000" cy="71435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/>
            <a:r>
              <a:rPr lang="tr-TR" sz="3200" b="1" dirty="0" smtClean="0">
                <a:latin typeface="Century Gothic" pitchFamily="34" charset="0"/>
                <a:cs typeface="Aharoni" pitchFamily="2" charset="-79"/>
              </a:rPr>
              <a:t>AYT SORU SAYILARI</a:t>
            </a:r>
          </a:p>
        </p:txBody>
      </p:sp>
      <p:graphicFrame>
        <p:nvGraphicFramePr>
          <p:cNvPr id="8251" name="Group 59"/>
          <p:cNvGraphicFramePr>
            <a:graphicFrameLocks noGrp="1"/>
          </p:cNvGraphicFramePr>
          <p:nvPr>
            <p:ph idx="4294967295"/>
          </p:nvPr>
        </p:nvGraphicFramePr>
        <p:xfrm>
          <a:off x="1643042" y="785794"/>
          <a:ext cx="6148387" cy="596110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43125"/>
                <a:gridCol w="2071717"/>
                <a:gridCol w="1933545"/>
              </a:tblGrid>
              <a:tr h="424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TESTLER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DERSLER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TOPLAM SORU S.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2448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SOSYAL BİL.2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TARİH(11)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40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</a:tr>
              <a:tr h="42448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COĞRAFYA 2(11)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34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FELSEFE GR.(12)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791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Din Kül.ve Ahlak Bilgisi(6)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448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TED-Sos.Bil.1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Türk Dili ve Ed.(24)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40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</a:tr>
              <a:tr h="42448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Coğrafya 1  (6)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Tarih(10)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</a:tr>
              <a:tr h="424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Matematik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MATEMATİK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40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</a:tr>
              <a:tr h="4244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FEN BİLİMLERİ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FİZİK(14)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40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</a:tr>
              <a:tr h="42448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KİMYA(13)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448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BİYOLOJİ(13)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9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TOPLAM SORU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SAYISI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 Dakikada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tr-T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(İlk 135 dk. Ve son 15 dk. Salon terk edilemez</a:t>
                      </a: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160 soru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4 Sol Ayraç"/>
          <p:cNvSpPr/>
          <p:nvPr/>
        </p:nvSpPr>
        <p:spPr>
          <a:xfrm>
            <a:off x="928662" y="1285860"/>
            <a:ext cx="571504" cy="2786082"/>
          </a:xfrm>
          <a:prstGeom prst="leftBrace">
            <a:avLst>
              <a:gd name="adj1" fmla="val 74794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5 Sol Ayraç"/>
          <p:cNvSpPr/>
          <p:nvPr/>
        </p:nvSpPr>
        <p:spPr>
          <a:xfrm>
            <a:off x="971600" y="4143356"/>
            <a:ext cx="571504" cy="1714536"/>
          </a:xfrm>
          <a:prstGeom prst="leftBrace">
            <a:avLst>
              <a:gd name="adj1" fmla="val 47717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6 Sol Ayraç"/>
          <p:cNvSpPr/>
          <p:nvPr/>
        </p:nvSpPr>
        <p:spPr>
          <a:xfrm rot="10800000">
            <a:off x="7888928" y="3155036"/>
            <a:ext cx="571504" cy="1357322"/>
          </a:xfrm>
          <a:prstGeom prst="leftBrace">
            <a:avLst>
              <a:gd name="adj1" fmla="val 20640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28596" y="1857364"/>
            <a:ext cx="428628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SÖZE</a:t>
            </a:r>
          </a:p>
          <a:p>
            <a:pPr algn="ctr"/>
            <a:r>
              <a:rPr lang="tr-TR" b="1" dirty="0" smtClean="0"/>
              <a:t>L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467544" y="3929066"/>
            <a:ext cx="428628" cy="20313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SAY</a:t>
            </a:r>
            <a:br>
              <a:rPr lang="tr-TR" b="1" dirty="0" smtClean="0"/>
            </a:br>
            <a:r>
              <a:rPr lang="tr-TR" b="1" dirty="0" smtClean="0"/>
              <a:t>I</a:t>
            </a:r>
            <a:br>
              <a:rPr lang="tr-TR" b="1" dirty="0" smtClean="0"/>
            </a:br>
            <a:r>
              <a:rPr lang="tr-TR" b="1" dirty="0" smtClean="0"/>
              <a:t>S</a:t>
            </a:r>
            <a:br>
              <a:rPr lang="tr-TR" b="1" dirty="0" smtClean="0"/>
            </a:br>
            <a:r>
              <a:rPr lang="tr-TR" b="1" dirty="0" smtClean="0"/>
              <a:t>A</a:t>
            </a:r>
            <a:br>
              <a:rPr lang="tr-TR" b="1" dirty="0" smtClean="0"/>
            </a:br>
            <a:r>
              <a:rPr lang="tr-TR" b="1" dirty="0" smtClean="0"/>
              <a:t>L</a:t>
            </a:r>
            <a:endParaRPr lang="tr-TR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8535860" y="2620874"/>
            <a:ext cx="428628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EŞ</a:t>
            </a:r>
          </a:p>
          <a:p>
            <a:pPr algn="ctr"/>
            <a:r>
              <a:rPr lang="tr-TR" b="1" dirty="0" smtClean="0"/>
              <a:t>İ</a:t>
            </a:r>
          </a:p>
          <a:p>
            <a:pPr algn="ctr"/>
            <a:r>
              <a:rPr lang="tr-TR" b="1" dirty="0" smtClean="0"/>
              <a:t>T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AĞR</a:t>
            </a:r>
            <a:endParaRPr lang="tr-TR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611560" y="692696"/>
          <a:ext cx="8136904" cy="568863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78657"/>
                <a:gridCol w="1278657"/>
                <a:gridCol w="339595"/>
                <a:gridCol w="1779169"/>
                <a:gridCol w="1730413"/>
                <a:gridCol w="1730413"/>
              </a:tblGrid>
              <a:tr h="71107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2800" b="0" u="none" strike="noStrike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TYT VE AYT PUANI HESAPLANABİLMESİ İÇİN</a:t>
                      </a:r>
                      <a:endParaRPr lang="tr-TR" sz="2800" b="0" i="0" u="none" strike="noStrike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110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TYT</a:t>
                      </a:r>
                      <a:endParaRPr lang="tr-TR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PUAN TÜRÜ</a:t>
                      </a:r>
                      <a:endParaRPr lang="tr-TR" sz="1400" b="1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2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AYT</a:t>
                      </a:r>
                      <a:endParaRPr lang="tr-TR" sz="2800" b="1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1107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TÜRKÇE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TEMEL MATEMATİK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SAYISAL</a:t>
                      </a:r>
                      <a:endParaRPr lang="tr-TR" sz="14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</a:t>
                      </a:r>
                      <a:endParaRPr lang="tr-TR" sz="1400" b="1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FEN</a:t>
                      </a:r>
                      <a:endParaRPr lang="tr-TR" sz="1400" b="1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110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 testin </a:t>
                      </a:r>
                      <a:r>
                        <a:rPr lang="tr-TR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 az birinden </a:t>
                      </a:r>
                    </a:p>
                    <a:p>
                      <a:pPr algn="ctr" fontAlgn="ctr"/>
                      <a:r>
                        <a:rPr lang="fi-FI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ham </a:t>
                      </a:r>
                      <a:r>
                        <a:rPr lang="fi-FI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puan ≥0,5</a:t>
                      </a:r>
                      <a:endParaRPr lang="fi-FI" sz="1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 testin </a:t>
                      </a:r>
                      <a:r>
                        <a:rPr lang="tr-TR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 az birinden </a:t>
                      </a:r>
                      <a:r>
                        <a:rPr lang="fi-FI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ham </a:t>
                      </a:r>
                      <a:r>
                        <a:rPr lang="fi-FI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puan ≥0,5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11079">
                <a:tc rowSpan="4" gridSpan="3"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EŞİT AĞIRLIK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</a:t>
                      </a:r>
                      <a:endParaRPr lang="tr-TR" sz="1400" b="1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TDE-SOS.</a:t>
                      </a:r>
                      <a:r>
                        <a:rPr lang="tr-TR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tr-TR" sz="2400" b="1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11079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 testin </a:t>
                      </a:r>
                      <a:r>
                        <a:rPr lang="tr-TR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 az birinden </a:t>
                      </a:r>
                      <a:r>
                        <a:rPr lang="fi-FI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ham puan ≥0,5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11079">
                <a:tc gridSpan="3" vMerge="1"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SÖZEL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TDE-SOS.</a:t>
                      </a:r>
                      <a:r>
                        <a:rPr lang="tr-TR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tr-TR" sz="2400" b="1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SOS.BİL.</a:t>
                      </a:r>
                      <a:r>
                        <a:rPr lang="tr-TR" sz="2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tr-TR" sz="2400" b="1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11079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 testin </a:t>
                      </a:r>
                      <a:r>
                        <a:rPr lang="tr-TR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 az birinden </a:t>
                      </a:r>
                      <a:r>
                        <a:rPr lang="fi-FI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ham puan ≥0,5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2 Resim" descr="Chrysanthemum.jpg"/>
          <p:cNvPicPr>
            <a:picLocks noChangeAspect="1"/>
          </p:cNvPicPr>
          <p:nvPr/>
        </p:nvPicPr>
        <p:blipFill>
          <a:blip r:embed="rId2" cstate="print"/>
          <a:srcRect r="19985"/>
          <a:stretch>
            <a:fillRect/>
          </a:stretch>
        </p:blipFill>
        <p:spPr>
          <a:xfrm>
            <a:off x="755576" y="3717032"/>
            <a:ext cx="2448272" cy="2520280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857250"/>
            <a:ext cx="835824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</TotalTime>
  <Words>584</Words>
  <Application>Microsoft Office PowerPoint</Application>
  <PresentationFormat>Ekran Gösterisi (4:3)</PresentationFormat>
  <Paragraphs>155</Paragraphs>
  <Slides>14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Akış</vt:lpstr>
      <vt:lpstr>Slayt 1</vt:lpstr>
      <vt:lpstr>Slayt 2</vt:lpstr>
      <vt:lpstr>Slayt 3</vt:lpstr>
      <vt:lpstr>Birinci oturum</vt:lpstr>
      <vt:lpstr>T Y T</vt:lpstr>
      <vt:lpstr>TYT</vt:lpstr>
      <vt:lpstr>AYT SORU SAYILARI</vt:lpstr>
      <vt:lpstr>Slayt 8</vt:lpstr>
      <vt:lpstr>Slayt 9</vt:lpstr>
      <vt:lpstr>Testlerin Puan Türlerine Göre Ağırlıkları</vt:lpstr>
      <vt:lpstr>Testlerin Puan Türlerine Göre Ağırlıkları 2</vt:lpstr>
      <vt:lpstr>Ortaöğretim Başarı Puanı</vt:lpstr>
      <vt:lpstr>ORTAÖĞRETİM BAŞARI PUANI(OBP)</vt:lpstr>
      <vt:lpstr>OBP KATKISI</vt:lpstr>
    </vt:vector>
  </TitlesOfParts>
  <Company>Rehberlik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SerdaL...</dc:creator>
  <cp:lastModifiedBy>Aykut Özcan ÖNER</cp:lastModifiedBy>
  <cp:revision>267</cp:revision>
  <dcterms:created xsi:type="dcterms:W3CDTF">2009-10-19T06:58:08Z</dcterms:created>
  <dcterms:modified xsi:type="dcterms:W3CDTF">2019-11-06T11:38:59Z</dcterms:modified>
</cp:coreProperties>
</file>